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0" r:id="rId2"/>
    <p:sldId id="327" r:id="rId3"/>
    <p:sldId id="352" r:id="rId4"/>
    <p:sldId id="371" r:id="rId5"/>
    <p:sldId id="374" r:id="rId6"/>
    <p:sldId id="370" r:id="rId7"/>
    <p:sldId id="366" r:id="rId8"/>
    <p:sldId id="329" r:id="rId9"/>
    <p:sldId id="353" r:id="rId10"/>
    <p:sldId id="364" r:id="rId11"/>
    <p:sldId id="330" r:id="rId12"/>
    <p:sldId id="349" r:id="rId13"/>
    <p:sldId id="331" r:id="rId14"/>
    <p:sldId id="345" r:id="rId15"/>
  </p:sldIdLst>
  <p:sldSz cx="9144000" cy="5143500" type="screen16x9"/>
  <p:notesSz cx="6858000" cy="9144000"/>
  <p:defaultTextStyle>
    <a:defPPr>
      <a:defRPr lang="zh-CN"/>
    </a:defPPr>
    <a:lvl1pPr algn="l" defTabSz="457200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730D"/>
    <a:srgbClr val="FF6600"/>
    <a:srgbClr val="F79646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6" autoAdjust="0"/>
    <p:restoredTop sz="93692" autoAdjust="0"/>
  </p:normalViewPr>
  <p:slideViewPr>
    <p:cSldViewPr snapToGrid="0" snapToObjects="1">
      <p:cViewPr>
        <p:scale>
          <a:sx n="180" d="100"/>
          <a:sy n="180" d="100"/>
        </p:scale>
        <p:origin x="912" y="3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CBD1F595-3A9E-4AFB-9409-00EE811EB6B0}" type="datetimeFigureOut">
              <a:rPr lang="zh-CN" altLang="en-US"/>
              <a:pPr>
                <a:defRPr/>
              </a:pPr>
              <a:t>2019/3/8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二级</a:t>
            </a:r>
          </a:p>
          <a:p>
            <a:pPr lvl="2"/>
            <a:r>
              <a:rPr lang="zh-CN" altLang="en-US" noProof="0" smtClean="0"/>
              <a:t>三级</a:t>
            </a:r>
          </a:p>
          <a:p>
            <a:pPr lvl="3"/>
            <a:r>
              <a:rPr lang="zh-CN" altLang="en-US" noProof="0" smtClean="0"/>
              <a:t>四级</a:t>
            </a:r>
          </a:p>
          <a:p>
            <a:pPr lvl="4"/>
            <a:r>
              <a:rPr lang="zh-CN" altLang="en-US" noProof="0" smtClean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4A08D6A-97DB-47FF-BEFD-7D6BA57570F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2197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BE23BB1E-609A-49A2-A808-03583B95337D}" type="slidenum">
              <a:rPr lang="zh-CN" altLang="en-US" smtClean="0"/>
              <a:pPr/>
              <a:t>1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40749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sz="1200" dirty="0"/>
              <a:t>Binary </a:t>
            </a:r>
          </a:p>
          <a:p>
            <a:pPr algn="ctr"/>
            <a:r>
              <a:rPr lang="en-US" altLang="zh-TW" sz="1200" dirty="0"/>
              <a:t>Classifier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966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52615-5B88-4AFB-B152-CD531A06BEFF}" type="datetimeFigureOut">
              <a:rPr lang="zh-CN" altLang="en-US"/>
              <a:pPr>
                <a:defRPr/>
              </a:pPr>
              <a:t>2019/3/8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66F1B-3E27-40C1-8CE7-1946943F172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395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5A40D-CEB0-4353-8815-AB5DEA931718}" type="datetimeFigureOut">
              <a:rPr lang="zh-CN" altLang="en-US"/>
              <a:pPr>
                <a:defRPr/>
              </a:pPr>
              <a:t>2019/3/8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CB088-D95C-475C-A713-1F19E39F7C8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cxnSp>
        <p:nvCxnSpPr>
          <p:cNvPr id="7" name="直接连接符 13"/>
          <p:cNvCxnSpPr/>
          <p:nvPr userDrawn="1"/>
        </p:nvCxnSpPr>
        <p:spPr>
          <a:xfrm flipV="1">
            <a:off x="465292" y="801112"/>
            <a:ext cx="8229600" cy="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039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F29064-3124-49DB-AE6C-BEB15672E674}" type="datetimeFigureOut">
              <a:rPr lang="zh-CN" altLang="en-US"/>
              <a:pPr>
                <a:defRPr/>
              </a:pPr>
              <a:t>2019/3/8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050CC0-5EC7-48A9-915E-FC046C222C4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482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More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208088" y="80129"/>
            <a:ext cx="8902702" cy="42098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18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51531475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058664"/>
            <a:ext cx="8382000" cy="1658147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84422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30873"/>
            <a:ext cx="9144000" cy="594737"/>
          </a:xfrm>
          <a:solidFill>
            <a:srgbClr val="F1730D"/>
          </a:solidFill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F34D6F-F29A-4B09-B655-E0971D462D4D}" type="datetimeFigureOut">
              <a:rPr lang="zh-CN" altLang="en-US"/>
              <a:pPr>
                <a:defRPr/>
              </a:pPr>
              <a:t>2019/3/8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318774-2AFB-4BC6-A124-21C0A835992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cxnSp>
        <p:nvCxnSpPr>
          <p:cNvPr id="7" name="直接连接符 13"/>
          <p:cNvCxnSpPr/>
          <p:nvPr userDrawn="1"/>
        </p:nvCxnSpPr>
        <p:spPr>
          <a:xfrm>
            <a:off x="0" y="755904"/>
            <a:ext cx="9144000" cy="2438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795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9849" y="2049400"/>
            <a:ext cx="7772400" cy="1021556"/>
          </a:xfrm>
        </p:spPr>
        <p:txBody>
          <a:bodyPr anchor="t"/>
          <a:lstStyle>
            <a:lvl1pPr algn="l">
              <a:defRPr sz="4000" b="0" cap="all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1F3E00-598D-4619-AC09-1B2F4CAF0CFA}" type="datetimeFigureOut">
              <a:rPr lang="zh-CN" altLang="en-US"/>
              <a:pPr>
                <a:defRPr/>
              </a:pPr>
              <a:t>2019/3/8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394C03-1A74-40E1-A2C7-14AF901EAAE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25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6096" y="174780"/>
            <a:ext cx="9150096" cy="584775"/>
          </a:xfrm>
          <a:solidFill>
            <a:srgbClr val="F1730D"/>
          </a:solidFill>
        </p:spPr>
        <p:txBody>
          <a:bodyPr wrap="square"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11504"/>
            <a:ext cx="4038600" cy="35831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11504"/>
            <a:ext cx="4038600" cy="35831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465D57-868B-4329-B219-A3D0CF0F82FD}" type="datetimeFigureOut">
              <a:rPr lang="zh-CN" altLang="en-US"/>
              <a:pPr>
                <a:defRPr/>
              </a:pPr>
              <a:t>2019/3/8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DCE52D-9EC0-46FA-BD32-BFD5F9EDEFE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cxnSp>
        <p:nvCxnSpPr>
          <p:cNvPr id="8" name="直接连接符 13"/>
          <p:cNvCxnSpPr/>
          <p:nvPr userDrawn="1"/>
        </p:nvCxnSpPr>
        <p:spPr>
          <a:xfrm>
            <a:off x="-10196" y="788923"/>
            <a:ext cx="9142004" cy="355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055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81991"/>
            <a:ext cx="9144000" cy="594737"/>
          </a:xfrm>
          <a:solidFill>
            <a:srgbClr val="F1730D"/>
          </a:solidFill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03843E-C564-478B-99FB-609A152B93F5}" type="datetimeFigureOut">
              <a:rPr lang="zh-CN" altLang="en-US"/>
              <a:pPr>
                <a:defRPr/>
              </a:pPr>
              <a:t>2019/3/8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9F594-FCA3-413B-AE4D-644B3718CE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cxnSp>
        <p:nvCxnSpPr>
          <p:cNvPr id="10" name="直接连接符 13"/>
          <p:cNvCxnSpPr/>
          <p:nvPr userDrawn="1"/>
        </p:nvCxnSpPr>
        <p:spPr>
          <a:xfrm>
            <a:off x="0" y="801112"/>
            <a:ext cx="91440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82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52860"/>
            <a:ext cx="9144000" cy="584775"/>
          </a:xfrm>
          <a:solidFill>
            <a:srgbClr val="F1730D"/>
          </a:solidFill>
        </p:spPr>
        <p:txBody>
          <a:bodyPr wrap="square">
            <a:spAutoFit/>
          </a:bodyPr>
          <a:lstStyle>
            <a:lvl1pPr algn="l">
              <a:defRPr sz="3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02917F-96E4-4EC6-BDCE-C61C21F34681}" type="datetimeFigureOut">
              <a:rPr lang="zh-CN" altLang="en-US"/>
              <a:pPr>
                <a:defRPr/>
              </a:pPr>
              <a:t>2019/3/8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5E0131-C8F4-4B80-9026-6BDE42ACBA1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cxnSp>
        <p:nvCxnSpPr>
          <p:cNvPr id="6" name="直接连接符 13"/>
          <p:cNvCxnSpPr/>
          <p:nvPr userDrawn="1"/>
        </p:nvCxnSpPr>
        <p:spPr>
          <a:xfrm>
            <a:off x="-12192" y="658369"/>
            <a:ext cx="9144000" cy="1219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586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301CEE-699B-4141-894F-943543098FD1}" type="datetimeFigureOut">
              <a:rPr lang="zh-CN" altLang="en-US"/>
              <a:pPr>
                <a:defRPr/>
              </a:pPr>
              <a:t>2019/3/8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7868E7-D5D9-4E56-BB70-8497262E42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015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9113E6-28E9-4FA0-950B-F5DFB2DE8A3C}" type="datetimeFigureOut">
              <a:rPr lang="zh-CN" altLang="en-US"/>
              <a:pPr>
                <a:defRPr/>
              </a:pPr>
              <a:t>2019/3/8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826BA7-9D41-40EB-8309-A41812C863F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069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984F26-13DD-454C-B715-46E0AB1A29E1}" type="datetimeFigureOut">
              <a:rPr lang="zh-CN" altLang="en-US"/>
              <a:pPr>
                <a:defRPr/>
              </a:pPr>
              <a:t>2019/3/8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FE3C7D-62D2-4F03-9F96-6EAD0A08E3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998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59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03412"/>
            <a:ext cx="8229600" cy="35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6AA6EB28-9653-41F9-B7F4-349140C90BE1}" type="datetimeFigureOut">
              <a:rPr lang="zh-CN" altLang="en-US"/>
              <a:pPr>
                <a:defRPr/>
              </a:pPr>
              <a:t>2019/3/8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30A8E31-C401-4CEC-A97B-17FAC71BC9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11" name="矩形 7"/>
          <p:cNvSpPr/>
          <p:nvPr userDrawn="1"/>
        </p:nvSpPr>
        <p:spPr>
          <a:xfrm>
            <a:off x="0" y="4901184"/>
            <a:ext cx="9144000" cy="24231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hyperlink" Target="https://github.com/Newmu/dcgan_code" TargetMode="External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生成式对抗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网络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GAN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58" y="743632"/>
            <a:ext cx="7457440" cy="3123565"/>
          </a:xfrm>
          <a:prstGeom prst="rect">
            <a:avLst/>
          </a:prstGeom>
        </p:spPr>
      </p:pic>
      <p:sp>
        <p:nvSpPr>
          <p:cNvPr id="9220" name="矩形 7"/>
          <p:cNvSpPr/>
          <p:nvPr/>
        </p:nvSpPr>
        <p:spPr>
          <a:xfrm>
            <a:off x="571500" y="3973195"/>
            <a:ext cx="7865364" cy="73866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</a:pP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通过优化目标</a:t>
            </a:r>
            <a:r>
              <a:rPr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，调节概率生成模型的参数，使生成的概率分布和真实数据分布尽量接近。</a:t>
            </a:r>
            <a:endParaRPr lang="en-US" sz="14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样本的数据</a:t>
            </a:r>
            <a:r>
              <a:rPr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存在于神经网络的模型参数中，</a:t>
            </a:r>
            <a:r>
              <a:rPr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没有显示的表达式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860"/>
            <a:ext cx="9144000" cy="584775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生成式对抗网络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如何定义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损失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1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GAN</a:t>
            </a:r>
            <a:r>
              <a:rPr lang="zh-CN" altLang="en-US" dirty="0" smtClean="0"/>
              <a:t>损失函数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0" y="946150"/>
            <a:ext cx="9144000" cy="3844925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sz="2100" dirty="0"/>
              <a:t>    这个</a:t>
            </a:r>
            <a:r>
              <a:rPr lang="en-US" altLang="zh-CN" sz="2100" dirty="0"/>
              <a:t>Loss</a:t>
            </a:r>
            <a:r>
              <a:rPr lang="zh-CN" altLang="en-US" sz="2100" dirty="0"/>
              <a:t>其实就是交叉熵。对于判别器</a:t>
            </a:r>
            <a:r>
              <a:rPr lang="en-US" altLang="zh-CN" sz="2100" dirty="0"/>
              <a:t>D</a:t>
            </a:r>
            <a:r>
              <a:rPr lang="zh-CN" altLang="en-US" sz="2100" dirty="0"/>
              <a:t>，它的任务是最小化 </a:t>
            </a:r>
            <a:r>
              <a:rPr lang="en-US" altLang="zh-CN" sz="2100" dirty="0"/>
              <a:t>-L(G,D) </a:t>
            </a:r>
            <a:r>
              <a:rPr lang="zh-CN" altLang="en-US" sz="2100" dirty="0"/>
              <a:t>，即</a:t>
            </a:r>
            <a:endParaRPr lang="en-US" altLang="zh-CN" sz="21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spcBef>
                <a:spcPts val="1800"/>
              </a:spcBef>
              <a:buNone/>
            </a:pPr>
            <a:r>
              <a:rPr lang="zh-CN" altLang="en-US" sz="2100" dirty="0"/>
              <a:t>    如果采用零和博弈，生成器</a:t>
            </a:r>
            <a:r>
              <a:rPr lang="en-US" altLang="zh-CN" sz="2100" dirty="0"/>
              <a:t>G</a:t>
            </a:r>
            <a:r>
              <a:rPr lang="zh-CN" altLang="en-US" sz="2100" dirty="0"/>
              <a:t>的目标是最小化</a:t>
            </a:r>
            <a:r>
              <a:rPr lang="en-US" altLang="zh-CN" sz="2100" dirty="0"/>
              <a:t>L(G,D)</a:t>
            </a:r>
            <a:r>
              <a:rPr lang="zh-CN" altLang="en-US" sz="2100" dirty="0"/>
              <a:t>，而实际操作发现零和博弈训练效果并不好，</a:t>
            </a:r>
            <a:r>
              <a:rPr lang="en-US" altLang="zh-CN" sz="2100" dirty="0"/>
              <a:t>G</a:t>
            </a:r>
            <a:r>
              <a:rPr lang="zh-CN" altLang="en-US" sz="2100" dirty="0"/>
              <a:t>的目标一般采用最小化</a:t>
            </a:r>
            <a:endParaRPr lang="en-US" altLang="zh-CN" sz="2100" dirty="0"/>
          </a:p>
          <a:p>
            <a:pPr marL="0" indent="0">
              <a:buNone/>
            </a:pPr>
            <a:r>
              <a:rPr lang="en-US" altLang="zh-CN" sz="2100" dirty="0"/>
              <a:t>                                           </a:t>
            </a:r>
          </a:p>
          <a:p>
            <a:pPr marL="0" indent="0">
              <a:buNone/>
            </a:pPr>
            <a:endParaRPr lang="en-US" altLang="zh-CN" sz="2100" dirty="0"/>
          </a:p>
          <a:p>
            <a:pPr marL="0" indent="0">
              <a:buNone/>
            </a:pPr>
            <a:r>
              <a:rPr lang="zh-CN" altLang="en-US" sz="2100" dirty="0"/>
              <a:t>    一般来说，更新</a:t>
            </a:r>
            <a:r>
              <a:rPr lang="en-US" altLang="zh-CN" sz="2100" dirty="0" smtClean="0"/>
              <a:t>D</a:t>
            </a:r>
            <a:r>
              <a:rPr lang="zh-CN" altLang="en-US" sz="2100" dirty="0" smtClean="0"/>
              <a:t>时，</a:t>
            </a:r>
            <a:r>
              <a:rPr lang="en-US" altLang="zh-CN" sz="2100" dirty="0"/>
              <a:t>G</a:t>
            </a:r>
            <a:r>
              <a:rPr lang="zh-CN" altLang="en-US" sz="2100" dirty="0"/>
              <a:t>是固定的；更新</a:t>
            </a:r>
            <a:r>
              <a:rPr lang="en-US" altLang="zh-CN" sz="2100" dirty="0"/>
              <a:t>G</a:t>
            </a:r>
            <a:r>
              <a:rPr lang="zh-CN" altLang="en-US" sz="2100" dirty="0"/>
              <a:t>时，</a:t>
            </a:r>
            <a:r>
              <a:rPr lang="en-US" altLang="zh-CN" sz="2100" dirty="0"/>
              <a:t>D</a:t>
            </a:r>
            <a:r>
              <a:rPr lang="zh-CN" altLang="en-US" sz="2100" dirty="0"/>
              <a:t>是固定的。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28790" y="1993867"/>
            <a:ext cx="5075677" cy="4482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19594" y="865154"/>
            <a:ext cx="5084873" cy="433982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2687" r="9051"/>
          <a:stretch/>
        </p:blipFill>
        <p:spPr>
          <a:xfrm>
            <a:off x="1215135" y="3435846"/>
            <a:ext cx="2214246" cy="4320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0250" r="9458"/>
          <a:stretch/>
        </p:blipFill>
        <p:spPr>
          <a:xfrm>
            <a:off x="4463988" y="3435846"/>
            <a:ext cx="2538282" cy="4320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93803" y="343191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或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7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55905" y="3020695"/>
            <a:ext cx="8633698" cy="2058696"/>
            <a:chOff x="1125" y="4379"/>
            <a:chExt cx="12153" cy="3242"/>
          </a:xfrm>
        </p:grpSpPr>
        <p:grpSp>
          <p:nvGrpSpPr>
            <p:cNvPr id="15363" name="组合 4"/>
            <p:cNvGrpSpPr/>
            <p:nvPr/>
          </p:nvGrpSpPr>
          <p:grpSpPr>
            <a:xfrm>
              <a:off x="1125" y="4609"/>
              <a:ext cx="3012" cy="1486"/>
              <a:chOff x="0" y="173530"/>
              <a:chExt cx="3626810" cy="2367019"/>
            </a:xfrm>
          </p:grpSpPr>
          <p:grpSp>
            <p:nvGrpSpPr>
              <p:cNvPr id="15385" name="组合 23"/>
              <p:cNvGrpSpPr/>
              <p:nvPr/>
            </p:nvGrpSpPr>
            <p:grpSpPr>
              <a:xfrm>
                <a:off x="0" y="173530"/>
                <a:ext cx="3626810" cy="2367019"/>
                <a:chOff x="0" y="173530"/>
                <a:chExt cx="3626810" cy="2367019"/>
              </a:xfrm>
            </p:grpSpPr>
            <p:sp>
              <p:nvSpPr>
                <p:cNvPr id="15387" name="矩形 7"/>
                <p:cNvSpPr/>
                <p:nvPr/>
              </p:nvSpPr>
              <p:spPr>
                <a:xfrm>
                  <a:off x="33479" y="173530"/>
                  <a:ext cx="3593331" cy="69483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9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黑色大点虚线P(X)是真实的数据分布 </a:t>
                  </a:r>
                  <a:r>
                    <a:rPr lang="zh-CN" altLang="en-US" sz="1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</a:t>
                  </a:r>
                </a:p>
              </p:txBody>
            </p:sp>
            <p:sp>
              <p:nvSpPr>
                <p:cNvPr id="15388" name="矩形 8"/>
                <p:cNvSpPr/>
                <p:nvPr/>
              </p:nvSpPr>
              <p:spPr>
                <a:xfrm>
                  <a:off x="0" y="1614410"/>
                  <a:ext cx="3251124" cy="92613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 algn="just"/>
                  <a:r>
                    <a:rPr lang="en-US" sz="9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A.</a:t>
                  </a:r>
                  <a:r>
                    <a:rPr sz="9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Pg和Pdata  相似，D是部分精确的分类器</a:t>
                  </a:r>
                </a:p>
              </p:txBody>
            </p:sp>
          </p:grpSp>
          <p:cxnSp>
            <p:nvCxnSpPr>
              <p:cNvPr id="15386" name="直接连接符 10"/>
              <p:cNvCxnSpPr/>
              <p:nvPr/>
            </p:nvCxnSpPr>
            <p:spPr>
              <a:xfrm>
                <a:off x="135465" y="1610533"/>
                <a:ext cx="2926012" cy="3979"/>
              </a:xfrm>
              <a:prstGeom prst="line">
                <a:avLst/>
              </a:prstGeom>
              <a:ln w="9525" cap="flat" cmpd="sng">
                <a:solidFill>
                  <a:schemeClr val="bg1"/>
                </a:solidFill>
                <a:prstDash val="solid"/>
                <a:headEnd type="oval" w="med" len="med"/>
                <a:tailEnd type="none" w="med" len="med"/>
              </a:ln>
            </p:spPr>
          </p:cxnSp>
        </p:grpSp>
        <p:grpSp>
          <p:nvGrpSpPr>
            <p:cNvPr id="15364" name="组合 4"/>
            <p:cNvGrpSpPr/>
            <p:nvPr/>
          </p:nvGrpSpPr>
          <p:grpSpPr>
            <a:xfrm>
              <a:off x="4137" y="4500"/>
              <a:ext cx="2700" cy="1596"/>
              <a:chOff x="-31307" y="0"/>
              <a:chExt cx="3251124" cy="2540502"/>
            </a:xfrm>
          </p:grpSpPr>
          <p:grpSp>
            <p:nvGrpSpPr>
              <p:cNvPr id="15381" name="组合 23"/>
              <p:cNvGrpSpPr/>
              <p:nvPr/>
            </p:nvGrpSpPr>
            <p:grpSpPr>
              <a:xfrm>
                <a:off x="-31307" y="0"/>
                <a:ext cx="3251124" cy="2540502"/>
                <a:chOff x="-31307" y="0"/>
                <a:chExt cx="3251124" cy="2540502"/>
              </a:xfrm>
            </p:grpSpPr>
            <p:sp>
              <p:nvSpPr>
                <p:cNvPr id="15383" name="矩形 7"/>
                <p:cNvSpPr/>
                <p:nvPr/>
              </p:nvSpPr>
              <p:spPr>
                <a:xfrm>
                  <a:off x="49210" y="0"/>
                  <a:ext cx="2980197" cy="1270461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zh-CN" altLang="en-US" sz="9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绿线G（z）是通过生成模型产生的数据分布（输入是均匀分布变量z，输出是绿色的线） </a:t>
                  </a:r>
                </a:p>
              </p:txBody>
            </p:sp>
            <p:sp>
              <p:nvSpPr>
                <p:cNvPr id="15384" name="矩形 8"/>
                <p:cNvSpPr/>
                <p:nvPr/>
              </p:nvSpPr>
              <p:spPr>
                <a:xfrm>
                  <a:off x="-31307" y="1614410"/>
                  <a:ext cx="3251124" cy="92609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 algn="just"/>
                  <a:r>
                    <a:rPr sz="9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B.D被训练以区分样本和数据，并收敛到</a:t>
                  </a:r>
                </a:p>
              </p:txBody>
            </p:sp>
          </p:grpSp>
          <p:cxnSp>
            <p:nvCxnSpPr>
              <p:cNvPr id="15382" name="直接连接符 16"/>
              <p:cNvCxnSpPr/>
              <p:nvPr/>
            </p:nvCxnSpPr>
            <p:spPr>
              <a:xfrm>
                <a:off x="131850" y="1607348"/>
                <a:ext cx="2926012" cy="3979"/>
              </a:xfrm>
              <a:prstGeom prst="line">
                <a:avLst/>
              </a:prstGeom>
              <a:ln w="9525" cap="flat" cmpd="sng">
                <a:solidFill>
                  <a:schemeClr val="bg1"/>
                </a:solidFill>
                <a:prstDash val="solid"/>
                <a:headEnd type="oval" w="med" len="med"/>
                <a:tailEnd type="none" w="med" len="med"/>
              </a:ln>
            </p:spPr>
          </p:cxnSp>
        </p:grpSp>
        <p:grpSp>
          <p:nvGrpSpPr>
            <p:cNvPr id="15365" name="组合 4"/>
            <p:cNvGrpSpPr/>
            <p:nvPr/>
          </p:nvGrpSpPr>
          <p:grpSpPr>
            <a:xfrm>
              <a:off x="7200" y="4609"/>
              <a:ext cx="2881" cy="1486"/>
              <a:chOff x="-331" y="173527"/>
              <a:chExt cx="3468822" cy="2367467"/>
            </a:xfrm>
          </p:grpSpPr>
          <p:grpSp>
            <p:nvGrpSpPr>
              <p:cNvPr id="15377" name="组合 23"/>
              <p:cNvGrpSpPr/>
              <p:nvPr/>
            </p:nvGrpSpPr>
            <p:grpSpPr>
              <a:xfrm>
                <a:off x="-331" y="173527"/>
                <a:ext cx="3468822" cy="2367467"/>
                <a:chOff x="-331" y="173527"/>
                <a:chExt cx="3468822" cy="2367467"/>
              </a:xfrm>
            </p:grpSpPr>
            <p:sp>
              <p:nvSpPr>
                <p:cNvPr id="15379" name="矩形 7"/>
                <p:cNvSpPr/>
                <p:nvPr/>
              </p:nvSpPr>
              <p:spPr>
                <a:xfrm>
                  <a:off x="-331" y="173527"/>
                  <a:ext cx="2980197" cy="92339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zh-CN" altLang="en-US" sz="9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蓝色的小点虚线D（X）代表判别函数</a:t>
                  </a:r>
                </a:p>
              </p:txBody>
            </p:sp>
            <p:sp>
              <p:nvSpPr>
                <p:cNvPr id="15380" name="矩形 8"/>
                <p:cNvSpPr/>
                <p:nvPr/>
              </p:nvSpPr>
              <p:spPr>
                <a:xfrm>
                  <a:off x="-1" y="1614409"/>
                  <a:ext cx="3468492" cy="926585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sz="9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C.在更新g之后，d的梯度引导g(Z)流向更有可能被归类为数据的区域。</a:t>
                  </a:r>
                </a:p>
              </p:txBody>
            </p:sp>
          </p:grpSp>
          <p:cxnSp>
            <p:nvCxnSpPr>
              <p:cNvPr id="15378" name="直接连接符 21"/>
              <p:cNvCxnSpPr/>
              <p:nvPr/>
            </p:nvCxnSpPr>
            <p:spPr>
              <a:xfrm>
                <a:off x="161955" y="1604164"/>
                <a:ext cx="2926012" cy="3979"/>
              </a:xfrm>
              <a:prstGeom prst="line">
                <a:avLst/>
              </a:prstGeom>
              <a:ln w="9525" cap="flat" cmpd="sng">
                <a:solidFill>
                  <a:schemeClr val="bg1"/>
                </a:solidFill>
                <a:prstDash val="solid"/>
                <a:headEnd type="oval" w="med" len="med"/>
                <a:tailEnd type="none" w="med" len="med"/>
              </a:ln>
            </p:spPr>
          </p:cxnSp>
        </p:grpSp>
        <p:grpSp>
          <p:nvGrpSpPr>
            <p:cNvPr id="15366" name="组合 4"/>
            <p:cNvGrpSpPr/>
            <p:nvPr/>
          </p:nvGrpSpPr>
          <p:grpSpPr>
            <a:xfrm>
              <a:off x="10238" y="4379"/>
              <a:ext cx="3040" cy="3242"/>
              <a:chOff x="0" y="-192639"/>
              <a:chExt cx="3659981" cy="5161512"/>
            </a:xfrm>
          </p:grpSpPr>
          <p:grpSp>
            <p:nvGrpSpPr>
              <p:cNvPr id="15373" name="组合 23"/>
              <p:cNvGrpSpPr/>
              <p:nvPr/>
            </p:nvGrpSpPr>
            <p:grpSpPr>
              <a:xfrm>
                <a:off x="0" y="-192639"/>
                <a:ext cx="3659981" cy="5161512"/>
                <a:chOff x="0" y="-192639"/>
                <a:chExt cx="3659981" cy="5161512"/>
              </a:xfrm>
            </p:grpSpPr>
            <p:sp>
              <p:nvSpPr>
                <p:cNvPr id="15375" name="矩形 7"/>
                <p:cNvSpPr/>
                <p:nvPr/>
              </p:nvSpPr>
              <p:spPr>
                <a:xfrm>
                  <a:off x="573" y="-192639"/>
                  <a:ext cx="3659408" cy="177195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zh-CN" altLang="en-US" sz="8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较低的水平线是z采样的区域，在这种情况下，上面的水平线是X域的一部分。向上箭头显示映射x=g(Z)如何将非均匀分布的pg强加于转换后的样本上。g在高密度区域收缩，在pg低密度区域扩展。</a:t>
                  </a:r>
                </a:p>
              </p:txBody>
            </p:sp>
            <p:sp>
              <p:nvSpPr>
                <p:cNvPr id="15376" name="矩形 8"/>
                <p:cNvSpPr/>
                <p:nvPr/>
              </p:nvSpPr>
              <p:spPr>
                <a:xfrm>
                  <a:off x="0" y="1614410"/>
                  <a:ext cx="3251124" cy="335446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 algn="just"/>
                  <a:r>
                    <a:rPr sz="9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D.产生的绿色分布和真实数据分布已经完全重合。这时，判别函数对所有的数据（无论真实的还是生成的数据），输出都是一样的值，已经不能正确进行分类。G成功学习到了数据分布，这样就达到了GAN的训练和学习目的。Pg  = Pdata  ，判别器无法区分这两个分布，此时D(X)=1/2</a:t>
                  </a:r>
                </a:p>
              </p:txBody>
            </p:sp>
          </p:grpSp>
          <p:cxnSp>
            <p:nvCxnSpPr>
              <p:cNvPr id="15374" name="直接连接符 26"/>
              <p:cNvCxnSpPr/>
              <p:nvPr/>
            </p:nvCxnSpPr>
            <p:spPr>
              <a:xfrm>
                <a:off x="163157" y="1600979"/>
                <a:ext cx="2926012" cy="3979"/>
              </a:xfrm>
              <a:prstGeom prst="line">
                <a:avLst/>
              </a:prstGeom>
              <a:ln w="9525" cap="flat" cmpd="sng">
                <a:solidFill>
                  <a:schemeClr val="bg1"/>
                </a:solidFill>
                <a:prstDash val="solid"/>
                <a:headEnd type="oval" w="med" len="med"/>
                <a:tailEnd type="none" w="med" len="med"/>
              </a:ln>
            </p:spPr>
          </p:cxnSp>
        </p:grpSp>
      </p:grpSp>
      <p:grpSp>
        <p:nvGrpSpPr>
          <p:cNvPr id="2" name="组合 1"/>
          <p:cNvGrpSpPr/>
          <p:nvPr/>
        </p:nvGrpSpPr>
        <p:grpSpPr>
          <a:xfrm>
            <a:off x="792480" y="957580"/>
            <a:ext cx="7429500" cy="857250"/>
            <a:chOff x="1350" y="2588"/>
            <a:chExt cx="11700" cy="1350"/>
          </a:xfrm>
        </p:grpSpPr>
        <p:grpSp>
          <p:nvGrpSpPr>
            <p:cNvPr id="15362" name="组合 7"/>
            <p:cNvGrpSpPr/>
            <p:nvPr/>
          </p:nvGrpSpPr>
          <p:grpSpPr>
            <a:xfrm>
              <a:off x="1350" y="2588"/>
              <a:ext cx="11700" cy="1350"/>
              <a:chOff x="0" y="0"/>
              <a:chExt cx="5857916" cy="785818"/>
            </a:xfrm>
          </p:grpSpPr>
          <p:sp>
            <p:nvSpPr>
              <p:cNvPr id="15389" name="燕尾形 3"/>
              <p:cNvSpPr/>
              <p:nvPr/>
            </p:nvSpPr>
            <p:spPr>
              <a:xfrm>
                <a:off x="0" y="0"/>
                <a:ext cx="1786164" cy="785818"/>
              </a:xfrm>
              <a:prstGeom prst="chevron">
                <a:avLst>
                  <a:gd name="adj" fmla="val 49995"/>
                </a:avLst>
              </a:prstGeom>
              <a:solidFill>
                <a:srgbClr val="2DC8E7"/>
              </a:solidFill>
              <a:ln w="9525">
                <a:noFill/>
              </a:ln>
            </p:spPr>
            <p:txBody>
              <a:bodyPr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390" name="燕尾形 4"/>
              <p:cNvSpPr/>
              <p:nvPr/>
            </p:nvSpPr>
            <p:spPr>
              <a:xfrm>
                <a:off x="1356834" y="0"/>
                <a:ext cx="1786164" cy="785818"/>
              </a:xfrm>
              <a:prstGeom prst="chevron">
                <a:avLst>
                  <a:gd name="adj" fmla="val 49995"/>
                </a:avLst>
              </a:prstGeom>
              <a:solidFill>
                <a:srgbClr val="FFE471"/>
              </a:solidFill>
              <a:ln w="9525">
                <a:noFill/>
              </a:ln>
            </p:spPr>
            <p:txBody>
              <a:bodyPr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391" name="燕尾形 5"/>
              <p:cNvSpPr/>
              <p:nvPr/>
            </p:nvSpPr>
            <p:spPr>
              <a:xfrm>
                <a:off x="4071753" y="0"/>
                <a:ext cx="1786163" cy="785818"/>
              </a:xfrm>
              <a:prstGeom prst="chevron">
                <a:avLst>
                  <a:gd name="adj" fmla="val 49995"/>
                </a:avLst>
              </a:prstGeom>
              <a:solidFill>
                <a:srgbClr val="EF5D35"/>
              </a:solidFill>
              <a:ln w="9525">
                <a:noFill/>
              </a:ln>
            </p:spPr>
            <p:txBody>
              <a:bodyPr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392" name="燕尾形 6"/>
              <p:cNvSpPr/>
              <p:nvPr/>
            </p:nvSpPr>
            <p:spPr>
              <a:xfrm>
                <a:off x="2714919" y="0"/>
                <a:ext cx="1786163" cy="785818"/>
              </a:xfrm>
              <a:prstGeom prst="chevron">
                <a:avLst>
                  <a:gd name="adj" fmla="val 49995"/>
                </a:avLst>
              </a:prstGeom>
              <a:solidFill>
                <a:srgbClr val="A6A6A6"/>
              </a:solidFill>
              <a:ln w="9525">
                <a:noFill/>
              </a:ln>
            </p:spPr>
            <p:txBody>
              <a:bodyPr anchor="ctr"/>
              <a:lstStyle/>
              <a:p>
                <a:pPr algn="ctr"/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  <p:pic>
          <p:nvPicPr>
            <p:cNvPr id="15367" name="图片 31" descr="833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3" y="2700"/>
              <a:ext cx="1072" cy="107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5368" name="图片 32" descr="834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63" y="2700"/>
              <a:ext cx="1125" cy="112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5369" name="图片 33" descr="837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5" y="2700"/>
              <a:ext cx="1125" cy="112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5370" name="图片 34" descr="1280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00" y="2700"/>
              <a:ext cx="1125" cy="1125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6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580" y="697078"/>
            <a:ext cx="7689215" cy="22078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5915" y="3990975"/>
            <a:ext cx="958850" cy="31623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52860"/>
            <a:ext cx="9144000" cy="584775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生成式对抗网络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37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GAN</a:t>
            </a:r>
            <a:r>
              <a:rPr lang="zh-CN" altLang="en-US" dirty="0"/>
              <a:t>缺点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0" y="731520"/>
            <a:ext cx="9034272" cy="339280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800" dirty="0" smtClean="0"/>
              <a:t>在</a:t>
            </a:r>
            <a:r>
              <a:rPr lang="zh-CN" altLang="en-US" sz="1800" dirty="0"/>
              <a:t>原始</a:t>
            </a:r>
            <a:r>
              <a:rPr lang="en-US" altLang="zh-CN" sz="1800" dirty="0" smtClean="0"/>
              <a:t>GAN</a:t>
            </a:r>
            <a:r>
              <a:rPr lang="zh-CN" altLang="en-US" sz="1800" dirty="0" smtClean="0"/>
              <a:t>存在生成器</a:t>
            </a:r>
            <a:r>
              <a:rPr lang="en-US" altLang="zh-CN" sz="1800" dirty="0" smtClean="0"/>
              <a:t>loss</a:t>
            </a:r>
            <a:r>
              <a:rPr lang="zh-CN" altLang="en-US" sz="1800" dirty="0" smtClean="0"/>
              <a:t>梯度</a:t>
            </a:r>
            <a:r>
              <a:rPr lang="zh-CN" altLang="en-US" sz="1800" dirty="0"/>
              <a:t>消失</a:t>
            </a:r>
            <a:r>
              <a:rPr lang="zh-CN" altLang="en-US" sz="1800" dirty="0" smtClean="0"/>
              <a:t>问题</a:t>
            </a:r>
            <a:endParaRPr lang="en-US" altLang="zh-CN" sz="1800" dirty="0" smtClean="0"/>
          </a:p>
          <a:p>
            <a:pPr>
              <a:lnSpc>
                <a:spcPct val="150000"/>
              </a:lnSpc>
            </a:pPr>
            <a:r>
              <a:rPr lang="zh-CN" altLang="en-US" sz="1800" dirty="0" smtClean="0"/>
              <a:t>面临</a:t>
            </a:r>
            <a:r>
              <a:rPr lang="zh-CN" altLang="en-US" sz="1800" dirty="0"/>
              <a:t>优化目标荒谬、梯度不稳定、对多样性与准确性惩罚不</a:t>
            </a:r>
            <a:r>
              <a:rPr lang="zh-CN" altLang="en-US" sz="1800" dirty="0" smtClean="0"/>
              <a:t>平衡导致缺乏多样性</a:t>
            </a:r>
            <a:endParaRPr lang="en-US" altLang="zh-CN" sz="1800" dirty="0" smtClean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原始</a:t>
            </a:r>
            <a:r>
              <a:rPr lang="en-US" altLang="zh-CN" sz="1800" dirty="0"/>
              <a:t>GAN</a:t>
            </a:r>
            <a:r>
              <a:rPr lang="zh-CN" altLang="en-US" sz="1800" dirty="0"/>
              <a:t>问题的根源可以归结为</a:t>
            </a:r>
            <a:r>
              <a:rPr lang="zh-CN" altLang="en-US" sz="1800" dirty="0" smtClean="0"/>
              <a:t>两点：</a:t>
            </a:r>
            <a:endParaRPr lang="en-US" altLang="zh-CN" sz="1800" dirty="0" smtClean="0"/>
          </a:p>
          <a:p>
            <a:pPr lvl="1">
              <a:lnSpc>
                <a:spcPct val="150000"/>
              </a:lnSpc>
            </a:pPr>
            <a:r>
              <a:rPr lang="zh-CN" altLang="en-US" sz="1400" dirty="0" smtClean="0"/>
              <a:t>等价</a:t>
            </a:r>
            <a:r>
              <a:rPr lang="zh-CN" altLang="en-US" sz="1400" dirty="0"/>
              <a:t>优化的距离衡量</a:t>
            </a:r>
            <a:r>
              <a:rPr lang="zh-CN" altLang="en-US" sz="1400" dirty="0" smtClean="0"/>
              <a:t>（</a:t>
            </a:r>
            <a:r>
              <a:rPr lang="en-US" altLang="zh-CN" sz="1400" dirty="0"/>
              <a:t>JS</a:t>
            </a:r>
            <a:r>
              <a:rPr lang="zh-CN" altLang="en-US" sz="1400" dirty="0" smtClean="0"/>
              <a:t>散度</a:t>
            </a:r>
            <a:r>
              <a:rPr lang="zh-CN" altLang="en-US" sz="1400" dirty="0"/>
              <a:t>、</a:t>
            </a:r>
            <a:r>
              <a:rPr lang="en-US" altLang="zh-CN" sz="1400" dirty="0" smtClean="0"/>
              <a:t>KL</a:t>
            </a:r>
            <a:r>
              <a:rPr lang="zh-CN" altLang="en-US" sz="1400" dirty="0" smtClean="0"/>
              <a:t>散度）</a:t>
            </a:r>
            <a:r>
              <a:rPr lang="zh-CN" altLang="en-US" sz="1400" dirty="0"/>
              <a:t>不合理</a:t>
            </a:r>
            <a:r>
              <a:rPr lang="zh-CN" altLang="en-US" sz="1400" dirty="0" smtClean="0"/>
              <a:t>，</a:t>
            </a:r>
            <a:endParaRPr lang="en-US" altLang="zh-CN" sz="1400" dirty="0" smtClean="0"/>
          </a:p>
          <a:p>
            <a:pPr lvl="1">
              <a:lnSpc>
                <a:spcPct val="150000"/>
              </a:lnSpc>
            </a:pPr>
            <a:r>
              <a:rPr lang="zh-CN" altLang="en-US" sz="1400" dirty="0" smtClean="0"/>
              <a:t>生成器</a:t>
            </a:r>
            <a:r>
              <a:rPr lang="zh-CN" altLang="en-US" sz="1400" dirty="0"/>
              <a:t>随机初始化后的生成分布很难与真实</a:t>
            </a:r>
            <a:r>
              <a:rPr lang="zh-CN" altLang="en-US" sz="1400" dirty="0" smtClean="0"/>
              <a:t>分布</a:t>
            </a:r>
            <a:r>
              <a:rPr lang="zh-CN" altLang="en-US" sz="1400" dirty="0" smtClean="0"/>
              <a:t>完全</a:t>
            </a:r>
            <a:r>
              <a:rPr lang="zh-CN" altLang="en-US" sz="1400" dirty="0" smtClean="0"/>
              <a:t>重叠</a:t>
            </a:r>
            <a:r>
              <a:rPr lang="zh-CN" altLang="en-US" sz="1400" dirty="0"/>
              <a:t>。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49488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4" name="矩形 28"/>
          <p:cNvSpPr/>
          <p:nvPr/>
        </p:nvSpPr>
        <p:spPr>
          <a:xfrm>
            <a:off x="571500" y="214313"/>
            <a:ext cx="3074670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生成式对抗网络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衍生模型  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DCGAN</a:t>
            </a:r>
          </a:p>
        </p:txBody>
      </p:sp>
      <p:pic>
        <p:nvPicPr>
          <p:cNvPr id="14345" name="图片 29" descr="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42875"/>
            <a:ext cx="433388" cy="433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35" y="1054459"/>
            <a:ext cx="7568565" cy="2019935"/>
          </a:xfrm>
          <a:prstGeom prst="rect">
            <a:avLst/>
          </a:prstGeom>
        </p:spPr>
      </p:pic>
      <p:sp>
        <p:nvSpPr>
          <p:cNvPr id="8" name="TextBox 35"/>
          <p:cNvSpPr txBox="1"/>
          <p:nvPr/>
        </p:nvSpPr>
        <p:spPr>
          <a:xfrm>
            <a:off x="68479" y="3074394"/>
            <a:ext cx="5680191" cy="181588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just"/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把有监督学习的CNN与无监督学习的GAN整合到一起提出了Deep Convolutional Generative Adversarial Networks - DCGANs，是生成器和判别器分别学到对输入图像层次化的表示。</a:t>
            </a:r>
          </a:p>
          <a:p>
            <a:pPr algn="just"/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贡献：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从大量的无标记数据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（图像、语音）学习到有用的特征</a:t>
            </a:r>
            <a:r>
              <a:rPr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，利用无标记数据初始化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DCGANs的生成器和判别器的参数</a:t>
            </a:r>
            <a:r>
              <a:rPr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</a:t>
            </a:r>
            <a:r>
              <a:rPr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用于有监督场景</a:t>
            </a:r>
            <a:r>
              <a:rPr 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稳定训练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DCGANs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860"/>
            <a:ext cx="9144000" cy="584775"/>
          </a:xfrm>
        </p:spPr>
        <p:txBody>
          <a:bodyPr/>
          <a:lstStyle/>
          <a:p>
            <a:r>
              <a:rPr lang="zh-CN" altLang="en-US" b="1" dirty="0"/>
              <a:t>深度卷积对抗生成网络</a:t>
            </a:r>
            <a:r>
              <a:rPr lang="en-US" altLang="zh-CN" b="1" dirty="0"/>
              <a:t>(DCGAN</a:t>
            </a:r>
            <a:r>
              <a:rPr lang="en-US" altLang="zh-CN" b="1" dirty="0" smtClean="0"/>
              <a:t>)</a:t>
            </a:r>
            <a:endParaRPr lang="en-US" dirty="0"/>
          </a:p>
        </p:txBody>
      </p:sp>
      <p:sp>
        <p:nvSpPr>
          <p:cNvPr id="7" name="文本占位符 2"/>
          <p:cNvSpPr txBox="1">
            <a:spLocks/>
          </p:cNvSpPr>
          <p:nvPr/>
        </p:nvSpPr>
        <p:spPr bwMode="auto">
          <a:xfrm>
            <a:off x="0" y="766255"/>
            <a:ext cx="9009888" cy="5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 smtClean="0"/>
              <a:t>2015</a:t>
            </a:r>
            <a:r>
              <a:rPr lang="zh-CN" altLang="en-US" sz="1400" smtClean="0"/>
              <a:t>年的</a:t>
            </a:r>
            <a:r>
              <a:rPr lang="en-US" altLang="zh-CN" sz="1400" smtClean="0">
                <a:hlinkClick r:id="rId4"/>
              </a:rPr>
              <a:t>DCGAN</a:t>
            </a:r>
            <a:r>
              <a:rPr lang="zh-CN" altLang="en-US" sz="1400" smtClean="0"/>
              <a:t>把类似的理念应用到人脸图像上。通过对编码（输入的随机向量）进行代数运算，控制生成人脸图像的属性。</a:t>
            </a:r>
            <a:endParaRPr lang="zh-CN" altLang="en-US" sz="1400" dirty="0"/>
          </a:p>
        </p:txBody>
      </p:sp>
      <p:pic>
        <p:nvPicPr>
          <p:cNvPr id="9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670" y="3352744"/>
            <a:ext cx="2963507" cy="153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非监督学习及</a:t>
            </a:r>
            <a:r>
              <a:rPr lang="en-US" altLang="zh-CN" dirty="0" smtClean="0"/>
              <a:t>GAN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0" y="851599"/>
            <a:ext cx="9144000" cy="3397250"/>
          </a:xfrm>
        </p:spPr>
        <p:txBody>
          <a:bodyPr/>
          <a:lstStyle/>
          <a:p>
            <a:r>
              <a:rPr lang="zh-CN" altLang="en-US" sz="2800" dirty="0" smtClean="0">
                <a:effectLst/>
                <a:latin typeface="+mj-lt"/>
              </a:rPr>
              <a:t>非监督学习</a:t>
            </a:r>
            <a:r>
              <a:rPr lang="zh-CN" altLang="en-US" sz="2800" dirty="0">
                <a:effectLst/>
                <a:latin typeface="+mj-lt"/>
              </a:rPr>
              <a:t>：训练集没有标注，学习的结果是数据的隐含规律，表现形式可以使数据按相似性分组、数据的分布、数据分量间的关联规则，最主要的是探讨非监督学习中的聚类问题。</a:t>
            </a:r>
            <a:endParaRPr lang="en-US" altLang="zh-CN" sz="2800" dirty="0" smtClean="0">
              <a:effectLst/>
              <a:latin typeface="+mj-lt"/>
            </a:endParaRPr>
          </a:p>
          <a:p>
            <a:r>
              <a:rPr lang="en-US" altLang="zh-CN" sz="2800" dirty="0" smtClean="0">
                <a:effectLst/>
                <a:latin typeface="+mj-lt"/>
              </a:rPr>
              <a:t>GAN </a:t>
            </a:r>
            <a:r>
              <a:rPr lang="zh-CN" altLang="en-US" sz="2800" dirty="0">
                <a:effectLst/>
                <a:latin typeface="+mj-lt"/>
              </a:rPr>
              <a:t>是</a:t>
            </a:r>
            <a:r>
              <a:rPr lang="en-US" altLang="zh-CN" sz="2800" dirty="0" smtClean="0">
                <a:effectLst/>
                <a:latin typeface="+mj-lt"/>
              </a:rPr>
              <a:t>Ian </a:t>
            </a:r>
            <a:r>
              <a:rPr lang="en-US" altLang="zh-CN" sz="2800" dirty="0" err="1">
                <a:effectLst/>
                <a:latin typeface="+mj-lt"/>
              </a:rPr>
              <a:t>Goodfellow</a:t>
            </a:r>
            <a:r>
              <a:rPr lang="zh-CN" altLang="en-US" sz="2800" dirty="0">
                <a:effectLst/>
                <a:latin typeface="+mj-lt"/>
              </a:rPr>
              <a:t>在</a:t>
            </a:r>
            <a:r>
              <a:rPr lang="en-US" altLang="zh-CN" sz="2800" dirty="0">
                <a:effectLst/>
                <a:latin typeface="+mj-lt"/>
              </a:rPr>
              <a:t>2014</a:t>
            </a:r>
            <a:r>
              <a:rPr lang="zh-CN" altLang="en-US" sz="2800" dirty="0">
                <a:effectLst/>
                <a:latin typeface="+mj-lt"/>
              </a:rPr>
              <a:t>年的经典之作，在</a:t>
            </a:r>
            <a:r>
              <a:rPr lang="zh-CN" altLang="en-US" sz="2800" dirty="0" smtClean="0">
                <a:effectLst/>
                <a:latin typeface="+mj-lt"/>
              </a:rPr>
              <a:t>许多</a:t>
            </a:r>
            <a:r>
              <a:rPr lang="zh-CN" altLang="en-US" sz="2800" dirty="0">
                <a:effectLst/>
                <a:latin typeface="+mj-lt"/>
              </a:rPr>
              <a:t>地方</a:t>
            </a:r>
            <a:r>
              <a:rPr lang="zh-CN" altLang="en-US" sz="2800" dirty="0" smtClean="0">
                <a:effectLst/>
                <a:latin typeface="+mj-lt"/>
              </a:rPr>
              <a:t>作为</a:t>
            </a:r>
            <a:r>
              <a:rPr lang="zh-CN" altLang="en-US" sz="2800" dirty="0">
                <a:effectLst/>
                <a:latin typeface="+mj-lt"/>
              </a:rPr>
              <a:t>非</a:t>
            </a:r>
            <a:r>
              <a:rPr lang="zh-CN" altLang="en-US" sz="2800" dirty="0" smtClean="0">
                <a:effectLst/>
                <a:latin typeface="+mj-lt"/>
              </a:rPr>
              <a:t>监督深度学习的</a:t>
            </a:r>
            <a:r>
              <a:rPr lang="zh-CN" altLang="en-US" sz="2800" dirty="0">
                <a:effectLst/>
                <a:latin typeface="+mj-lt"/>
              </a:rPr>
              <a:t>代表作给予推广</a:t>
            </a:r>
            <a:r>
              <a:rPr lang="zh-CN" altLang="en-US" sz="2800" dirty="0" smtClean="0">
                <a:effectLst/>
                <a:latin typeface="+mj-lt"/>
              </a:rPr>
              <a:t>。</a:t>
            </a:r>
            <a:endParaRPr lang="en-US" altLang="zh-CN" sz="2800" dirty="0" smtClean="0">
              <a:effectLst/>
              <a:latin typeface="+mj-lt"/>
            </a:endParaRPr>
          </a:p>
          <a:p>
            <a:r>
              <a:rPr lang="en-US" altLang="zh-CN" sz="2800" dirty="0" smtClean="0">
                <a:effectLst/>
                <a:latin typeface="+mj-lt"/>
              </a:rPr>
              <a:t>GAN</a:t>
            </a:r>
            <a:r>
              <a:rPr lang="zh-CN" altLang="en-US" sz="2800" dirty="0" smtClean="0">
                <a:effectLst/>
                <a:latin typeface="+mj-lt"/>
              </a:rPr>
              <a:t>解决</a:t>
            </a:r>
            <a:r>
              <a:rPr lang="zh-CN" altLang="en-US" sz="2800" dirty="0">
                <a:effectLst/>
                <a:latin typeface="+mj-lt"/>
              </a:rPr>
              <a:t>了非监督学习中的著名问题：给定一批样本，训练一个系统，能够</a:t>
            </a:r>
            <a:r>
              <a:rPr lang="zh-CN" altLang="en-US" sz="2800" b="1" dirty="0">
                <a:effectLst/>
                <a:latin typeface="+mj-lt"/>
              </a:rPr>
              <a:t>生成</a:t>
            </a:r>
            <a:r>
              <a:rPr lang="en-US" altLang="zh-CN" sz="2800" dirty="0">
                <a:effectLst/>
                <a:latin typeface="+mj-lt"/>
              </a:rPr>
              <a:t>(generate)</a:t>
            </a:r>
            <a:r>
              <a:rPr lang="zh-CN" altLang="en-US" sz="2800" dirty="0">
                <a:effectLst/>
                <a:latin typeface="+mj-lt"/>
              </a:rPr>
              <a:t>类似的新样本。</a:t>
            </a:r>
            <a:endParaRPr lang="zh-CN" alt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469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矩形 21"/>
          <p:cNvSpPr/>
          <p:nvPr/>
        </p:nvSpPr>
        <p:spPr>
          <a:xfrm>
            <a:off x="314254" y="1233360"/>
            <a:ext cx="8156351" cy="55399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生成方法通过观测数据学习样本与标签的联合概率分布</a:t>
            </a:r>
            <a:r>
              <a:rPr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P(X, Y)，训练好的模型能够生成符合样本分布的新数据，它可以用于有监督学习和无监督学习。判别方法由数据直接学习决策函数f(X)或者条件概率分布P(Y|X)作为预测的模型，即判别模型。</a:t>
            </a:r>
          </a:p>
        </p:txBody>
      </p:sp>
      <p:sp>
        <p:nvSpPr>
          <p:cNvPr id="8202" name="文本框 28"/>
          <p:cNvSpPr txBox="1"/>
          <p:nvPr/>
        </p:nvSpPr>
        <p:spPr>
          <a:xfrm>
            <a:off x="161684" y="895397"/>
            <a:ext cx="1733550" cy="3366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生成方法和判别方法</a:t>
            </a:r>
          </a:p>
        </p:txBody>
      </p:sp>
      <p:sp>
        <p:nvSpPr>
          <p:cNvPr id="8203" name="矩形 39"/>
          <p:cNvSpPr/>
          <p:nvPr/>
        </p:nvSpPr>
        <p:spPr>
          <a:xfrm>
            <a:off x="314254" y="2071688"/>
            <a:ext cx="8156351" cy="55399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深度信念网络</a:t>
            </a:r>
            <a:r>
              <a:rPr 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DBN</a:t>
            </a:r>
            <a:r>
              <a:rPr lang="zh-CN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</a:t>
            </a:r>
            <a:r>
              <a:rPr lang="zh-CN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一组受限玻尔兹曼机(RBMs)堆叠而成的深度生成式网络，它的核心部分是贪婪的、逐层学习的算法，这种算法可以最优化深度置信网络的权重。以无监督方式预训练的生成式模型（DBN）可以提供良好的初始点，然后通过有监督的反向传播算法微调权</a:t>
            </a:r>
            <a:r>
              <a:rPr lang="zh-CN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endParaRPr 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6" name="文本框 28"/>
          <p:cNvSpPr txBox="1"/>
          <p:nvPr/>
        </p:nvSpPr>
        <p:spPr>
          <a:xfrm>
            <a:off x="122238" y="1796098"/>
            <a:ext cx="1733550" cy="3366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早期深层生成模型</a:t>
            </a:r>
          </a:p>
        </p:txBody>
      </p:sp>
      <p:sp>
        <p:nvSpPr>
          <p:cNvPr id="8207" name="矩形 45"/>
          <p:cNvSpPr/>
          <p:nvPr/>
        </p:nvSpPr>
        <p:spPr>
          <a:xfrm>
            <a:off x="243884" y="3209052"/>
            <a:ext cx="8084953" cy="29597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生成器和判别器</a:t>
            </a:r>
            <a:r>
              <a:rPr lang="zh-CN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</a:t>
            </a:r>
            <a:r>
              <a:rPr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，生成器</a:t>
            </a:r>
            <a:r>
              <a:rPr lang="zh-CN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生成满足</a:t>
            </a:r>
            <a:r>
              <a:rPr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目标分布映射关系</a:t>
            </a:r>
            <a:r>
              <a:rPr lang="zh-CN" alt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的新样本</a:t>
            </a:r>
            <a:r>
              <a:rPr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判别器用来区别实际数据分布和生成器产生的数据分布</a:t>
            </a:r>
            <a:r>
              <a:rPr sz="1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860"/>
            <a:ext cx="9144000" cy="584775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文本框 28"/>
          <p:cNvSpPr txBox="1"/>
          <p:nvPr/>
        </p:nvSpPr>
        <p:spPr>
          <a:xfrm>
            <a:off x="161684" y="2764830"/>
            <a:ext cx="1733550" cy="3366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生成式对抗网络</a:t>
            </a:r>
            <a:r>
              <a:rPr lang="en-US" altLang="zh-CN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055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306" y="2019975"/>
            <a:ext cx="1821309" cy="170929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4779963"/>
            <a:ext cx="9144000" cy="3635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/>
          </a:p>
        </p:txBody>
      </p:sp>
      <p:sp>
        <p:nvSpPr>
          <p:cNvPr id="12" name="矩形 3"/>
          <p:cNvSpPr>
            <a:spLocks noChangeArrowheads="1"/>
          </p:cNvSpPr>
          <p:nvPr/>
        </p:nvSpPr>
        <p:spPr bwMode="auto">
          <a:xfrm>
            <a:off x="121979" y="849302"/>
            <a:ext cx="8045450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800" dirty="0" smtClean="0">
                <a:solidFill>
                  <a:srgbClr val="000000"/>
                </a:solidFill>
              </a:rPr>
              <a:t>深度信念网络包括可见神经元和隐形神经元。</a:t>
            </a:r>
            <a:endParaRPr lang="en-US" altLang="zh-CN" sz="1800" dirty="0" smtClean="0">
              <a:solidFill>
                <a:srgbClr val="000000"/>
              </a:solidFill>
            </a:endParaRPr>
          </a:p>
          <a:p>
            <a:r>
              <a:rPr lang="zh-CN" altLang="en-US" sz="1800" dirty="0" smtClean="0">
                <a:solidFill>
                  <a:srgbClr val="000000"/>
                </a:solidFill>
              </a:rPr>
              <a:t>可见单元用于接受输入，隐单元用于提取特征。</a:t>
            </a:r>
            <a:endParaRPr lang="en-US" altLang="zh-CN" sz="1800" dirty="0" smtClean="0">
              <a:solidFill>
                <a:srgbClr val="000000"/>
              </a:solidFill>
            </a:endParaRPr>
          </a:p>
          <a:p>
            <a:r>
              <a:rPr lang="zh-CN" altLang="en-US" sz="1800" dirty="0" smtClean="0">
                <a:solidFill>
                  <a:srgbClr val="000000"/>
                </a:solidFill>
              </a:rPr>
              <a:t>通过训练神经元之间的权重，不仅可以用来识别特征、分类数据，还可以让整个神经网络按照最大概率来生成训练数据。</a:t>
            </a:r>
          </a:p>
        </p:txBody>
      </p:sp>
      <p:pic>
        <p:nvPicPr>
          <p:cNvPr id="10" name="Picture 89"/>
          <p:cNvPicPr/>
          <p:nvPr/>
        </p:nvPicPr>
        <p:blipFill>
          <a:blip r:embed="rId3"/>
          <a:stretch>
            <a:fillRect/>
          </a:stretch>
        </p:blipFill>
        <p:spPr>
          <a:xfrm>
            <a:off x="284155" y="2400624"/>
            <a:ext cx="3508124" cy="228479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dirty="0"/>
              <a:t>深度信念</a:t>
            </a:r>
            <a:r>
              <a:rPr kumimoji="0" lang="zh-CN" altLang="en-US" dirty="0" smtClean="0"/>
              <a:t>网络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106686" y="3112151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>
                <a:solidFill>
                  <a:srgbClr val="000000"/>
                </a:solidFill>
              </a:rPr>
              <a:t>连接是无向的</a:t>
            </a:r>
            <a:endParaRPr lang="en-US" sz="1400" dirty="0"/>
          </a:p>
        </p:txBody>
      </p:sp>
      <p:sp>
        <p:nvSpPr>
          <p:cNvPr id="13" name="Double Bracket 12"/>
          <p:cNvSpPr/>
          <p:nvPr/>
        </p:nvSpPr>
        <p:spPr>
          <a:xfrm>
            <a:off x="1127051" y="2568120"/>
            <a:ext cx="1431851" cy="1273778"/>
          </a:xfrm>
          <a:prstGeom prst="bracketPair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551814" y="3296817"/>
            <a:ext cx="554872" cy="137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391570" y="451365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>
                <a:solidFill>
                  <a:srgbClr val="000000"/>
                </a:solidFill>
              </a:rPr>
              <a:t>数据向量</a:t>
            </a:r>
            <a:endParaRPr lang="en-US" sz="1400" dirty="0"/>
          </a:p>
        </p:txBody>
      </p:sp>
      <p:sp>
        <p:nvSpPr>
          <p:cNvPr id="20" name="矩形 3"/>
          <p:cNvSpPr>
            <a:spLocks noChangeArrowheads="1"/>
          </p:cNvSpPr>
          <p:nvPr/>
        </p:nvSpPr>
        <p:spPr bwMode="auto">
          <a:xfrm>
            <a:off x="3523054" y="3616568"/>
            <a:ext cx="5068187" cy="1163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buNone/>
            </a:pPr>
            <a:r>
              <a:rPr lang="en-US" altLang="zh-CN" sz="1200" dirty="0" smtClean="0">
                <a:solidFill>
                  <a:srgbClr val="000000"/>
                </a:solidFill>
              </a:rPr>
              <a:t>	</a:t>
            </a:r>
            <a:r>
              <a:rPr lang="zh-CN" altLang="en-US" sz="1200" dirty="0" smtClean="0">
                <a:solidFill>
                  <a:srgbClr val="000000"/>
                </a:solidFill>
              </a:rPr>
              <a:t>训练过程如下：</a:t>
            </a:r>
            <a:endParaRPr lang="en-US" altLang="zh-CN" sz="1200" dirty="0" smtClean="0">
              <a:solidFill>
                <a:srgbClr val="000000"/>
              </a:solidFill>
            </a:endParaRPr>
          </a:p>
          <a:p>
            <a:pPr lvl="1">
              <a:buFont typeface="+mj-lt"/>
              <a:buAutoNum type="arabicPeriod"/>
            </a:pPr>
            <a:r>
              <a:rPr lang="zh-CN" altLang="en-US" sz="1200" dirty="0" smtClean="0">
                <a:solidFill>
                  <a:srgbClr val="000000"/>
                </a:solidFill>
              </a:rPr>
              <a:t>利用输入样本数据生成第一个</a:t>
            </a:r>
            <a:r>
              <a:rPr lang="en-US" altLang="zh-CN" sz="1200" dirty="0" smtClean="0">
                <a:solidFill>
                  <a:srgbClr val="000000"/>
                </a:solidFill>
              </a:rPr>
              <a:t>RBM</a:t>
            </a:r>
            <a:r>
              <a:rPr lang="zh-CN" altLang="en-US" sz="1200" dirty="0" smtClean="0">
                <a:solidFill>
                  <a:srgbClr val="000000"/>
                </a:solidFill>
              </a:rPr>
              <a:t>，得到其特征。</a:t>
            </a:r>
          </a:p>
          <a:p>
            <a:pPr lvl="1">
              <a:buFont typeface="+mj-lt"/>
              <a:buAutoNum type="arabicPeriod"/>
            </a:pPr>
            <a:r>
              <a:rPr lang="zh-CN" altLang="zh-CN" sz="1200" dirty="0" smtClean="0"/>
              <a:t>利用</a:t>
            </a:r>
            <a:r>
              <a:rPr lang="en-US" altLang="zh-CN" sz="1200" dirty="0" smtClean="0"/>
              <a:t>1</a:t>
            </a:r>
            <a:r>
              <a:rPr lang="zh-CN" altLang="zh-CN" sz="1200" dirty="0" smtClean="0"/>
              <a:t>得到</a:t>
            </a:r>
            <a:r>
              <a:rPr lang="zh-CN" altLang="zh-CN" sz="1200" dirty="0"/>
              <a:t>的特征生成第二</a:t>
            </a:r>
            <a:r>
              <a:rPr lang="zh-CN" altLang="zh-CN" sz="1200" dirty="0" smtClean="0"/>
              <a:t>个</a:t>
            </a:r>
            <a:r>
              <a:rPr lang="en-US" altLang="zh-CN" sz="1200" dirty="0" smtClean="0"/>
              <a:t>RBM</a:t>
            </a:r>
            <a:r>
              <a:rPr lang="zh-CN" altLang="zh-CN" sz="1200" dirty="0" smtClean="0"/>
              <a:t>，</a:t>
            </a:r>
            <a:r>
              <a:rPr lang="zh-CN" altLang="zh-CN" sz="1200" dirty="0"/>
              <a:t>得到特征的特征。</a:t>
            </a:r>
          </a:p>
          <a:p>
            <a:pPr lvl="1">
              <a:buFont typeface="+mj-lt"/>
              <a:buAutoNum type="arabicPeriod"/>
            </a:pPr>
            <a:r>
              <a:rPr lang="zh-CN" altLang="zh-CN" sz="1200" dirty="0"/>
              <a:t>依此循环，可以得到多个限制玻尔兹曼机。</a:t>
            </a:r>
          </a:p>
          <a:p>
            <a:pPr lvl="1">
              <a:buFont typeface="+mj-lt"/>
              <a:buAutoNum type="arabicPeriod"/>
            </a:pPr>
            <a:r>
              <a:rPr lang="zh-CN" altLang="zh-CN" sz="1200" dirty="0"/>
              <a:t>把得到的多个限制玻尔兹曼机堆叠起来，构成一个</a:t>
            </a:r>
            <a:r>
              <a:rPr lang="en-US" altLang="zh-CN" sz="1200" dirty="0"/>
              <a:t>DBN</a:t>
            </a:r>
            <a:r>
              <a:rPr lang="zh-CN" altLang="zh-CN" sz="1200" dirty="0" smtClean="0"/>
              <a:t>。</a:t>
            </a:r>
            <a:endParaRPr lang="zh-CN" altLang="zh-CN" sz="1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095" y="2268857"/>
            <a:ext cx="2741736" cy="123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4779963"/>
            <a:ext cx="9144000" cy="363537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/>
          </a:p>
        </p:txBody>
      </p:sp>
      <p:sp>
        <p:nvSpPr>
          <p:cNvPr id="11270" name="TextBox 5"/>
          <p:cNvSpPr txBox="1">
            <a:spLocks noChangeArrowheads="1"/>
          </p:cNvSpPr>
          <p:nvPr/>
        </p:nvSpPr>
        <p:spPr bwMode="auto">
          <a:xfrm>
            <a:off x="608013" y="430213"/>
            <a:ext cx="184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3"/>
          <p:cNvSpPr>
            <a:spLocks noChangeArrowheads="1"/>
          </p:cNvSpPr>
          <p:nvPr/>
        </p:nvSpPr>
        <p:spPr bwMode="auto">
          <a:xfrm>
            <a:off x="191386" y="1000471"/>
            <a:ext cx="845096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buNone/>
            </a:pPr>
            <a:r>
              <a:rPr lang="zh-CN" altLang="zh-CN" sz="1800" dirty="0" smtClean="0"/>
              <a:t>以</a:t>
            </a:r>
            <a:r>
              <a:rPr lang="en-US" altLang="zh-CN" sz="1800" dirty="0"/>
              <a:t>MNIST</a:t>
            </a:r>
            <a:r>
              <a:rPr lang="zh-CN" altLang="zh-CN" sz="1800" dirty="0"/>
              <a:t>数据集的数字识别和生成为例，其输入是</a:t>
            </a:r>
            <a:r>
              <a:rPr lang="en-US" altLang="zh-CN" sz="1800" dirty="0"/>
              <a:t>28*28</a:t>
            </a:r>
            <a:r>
              <a:rPr lang="zh-CN" altLang="zh-CN" sz="1800" dirty="0"/>
              <a:t>的图片，输出是</a:t>
            </a:r>
            <a:r>
              <a:rPr lang="en-US" altLang="zh-CN" sz="1800" dirty="0"/>
              <a:t>0</a:t>
            </a:r>
            <a:r>
              <a:rPr lang="zh-CN" altLang="zh-CN" sz="1800" dirty="0"/>
              <a:t>到</a:t>
            </a:r>
            <a:r>
              <a:rPr lang="en-US" altLang="zh-CN" sz="1800" dirty="0"/>
              <a:t>9</a:t>
            </a:r>
            <a:r>
              <a:rPr lang="zh-CN" altLang="zh-CN" sz="1800" dirty="0"/>
              <a:t>的数字， </a:t>
            </a:r>
            <a:r>
              <a:rPr lang="zh-CN" altLang="en-US" sz="1800" dirty="0" smtClean="0"/>
              <a:t>如下图所示。</a:t>
            </a:r>
            <a:r>
              <a:rPr lang="zh-CN" altLang="zh-CN" sz="1800" dirty="0"/>
              <a:t>在经过前述的贪婪堆叠训练后，再加一层标签层（</a:t>
            </a:r>
            <a:r>
              <a:rPr lang="en-US" altLang="zh-CN" sz="1800" dirty="0"/>
              <a:t>0</a:t>
            </a:r>
            <a:r>
              <a:rPr lang="zh-CN" altLang="zh-CN" sz="1800" dirty="0"/>
              <a:t>〜</a:t>
            </a:r>
            <a:r>
              <a:rPr lang="en-US" altLang="zh-CN" sz="1800" dirty="0"/>
              <a:t>9</a:t>
            </a:r>
            <a:r>
              <a:rPr lang="zh-CN" altLang="zh-CN" sz="1800" dirty="0"/>
              <a:t>数字）进行训练。然后再利用</a:t>
            </a:r>
            <a:r>
              <a:rPr lang="en-US" altLang="zh-CN" sz="1800" dirty="0"/>
              <a:t>Wake-Sleep</a:t>
            </a:r>
            <a:r>
              <a:rPr lang="zh-CN" altLang="zh-CN" sz="1800" dirty="0"/>
              <a:t>算法进行调优</a:t>
            </a:r>
            <a:r>
              <a:rPr lang="zh-CN" altLang="zh-CN" sz="1800" dirty="0" smtClean="0"/>
              <a:t>。</a:t>
            </a:r>
            <a:endParaRPr lang="zh-CN" altLang="en-US" sz="1800" dirty="0" smtClean="0">
              <a:solidFill>
                <a:srgbClr val="000000"/>
              </a:solidFill>
            </a:endParaRPr>
          </a:p>
        </p:txBody>
      </p:sp>
      <p:pic>
        <p:nvPicPr>
          <p:cNvPr id="10" name="Picture 90"/>
          <p:cNvPicPr/>
          <p:nvPr/>
        </p:nvPicPr>
        <p:blipFill>
          <a:blip r:embed="rId2"/>
          <a:stretch>
            <a:fillRect/>
          </a:stretch>
        </p:blipFill>
        <p:spPr>
          <a:xfrm>
            <a:off x="289853" y="2099424"/>
            <a:ext cx="2488787" cy="231663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dirty="0"/>
              <a:t>深度信念网络</a:t>
            </a:r>
            <a:r>
              <a:rPr kumimoji="0" lang="zh-CN" altLang="en-US" dirty="0" smtClean="0"/>
              <a:t>案例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78640" y="2032097"/>
            <a:ext cx="620941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1400" dirty="0"/>
              <a:t>Wake </a:t>
            </a:r>
            <a:r>
              <a:rPr lang="zh-CN" altLang="en-US" sz="1400" dirty="0" smtClean="0"/>
              <a:t>阶段自</a:t>
            </a:r>
            <a:r>
              <a:rPr lang="zh-CN" altLang="en-US" sz="1400" dirty="0"/>
              <a:t>底</a:t>
            </a:r>
            <a:r>
              <a:rPr lang="zh-CN" altLang="en-US" sz="1400" dirty="0" smtClean="0"/>
              <a:t>向上训练，学习特征</a:t>
            </a:r>
            <a:r>
              <a:rPr lang="zh-CN" altLang="en-US" sz="1400" dirty="0"/>
              <a:t>和向上的权重产生每一层的抽象表示，并将特征以参数权重的形式固定在神经元结点上，同时使用梯度下降更新下行权重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1400" dirty="0" smtClean="0"/>
              <a:t>Sleep</a:t>
            </a:r>
            <a:r>
              <a:rPr lang="zh-CN" altLang="en-US" sz="1400" dirty="0" smtClean="0"/>
              <a:t>阶段是自顶向下训练，是一个生成过程，通过顶层表示和下行权重，生成底层的状态，同时修改层间向上的权重</a:t>
            </a:r>
            <a:r>
              <a:rPr lang="zh-CN" altLang="zh-CN" sz="1400" dirty="0" smtClean="0"/>
              <a:t>。</a:t>
            </a:r>
            <a:endParaRPr lang="en-US" altLang="zh-CN" sz="1400" dirty="0" smtClean="0"/>
          </a:p>
          <a:p>
            <a:pPr marL="285750" indent="-285750">
              <a:buFont typeface="Arial" charset="0"/>
              <a:buChar char="•"/>
            </a:pPr>
            <a:r>
              <a:rPr lang="zh-CN" altLang="en-US" sz="1400" dirty="0" smtClean="0"/>
              <a:t>在模型训练完成后，如果对最顶上的两层进行随机的吉布斯采样，然后再逐渐从顶到底，就可以生成数字</a:t>
            </a:r>
            <a:r>
              <a:rPr lang="en-US" altLang="zh-CN" sz="1400" dirty="0" smtClean="0"/>
              <a:t>0</a:t>
            </a:r>
            <a:r>
              <a:rPr lang="zh-CN" altLang="en-US" sz="1400" dirty="0" smtClean="0"/>
              <a:t>～</a:t>
            </a:r>
            <a:r>
              <a:rPr lang="en-US" altLang="zh-CN" sz="1400" dirty="0" smtClean="0"/>
              <a:t>9</a:t>
            </a:r>
            <a:r>
              <a:rPr lang="zh-CN" altLang="en-US" sz="1400" dirty="0" smtClean="0"/>
              <a:t>中的一个图像。</a:t>
            </a:r>
            <a:endParaRPr lang="zh-CN" altLang="zh-CN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90" y="3708595"/>
            <a:ext cx="5720316" cy="8535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44260" y="4552603"/>
            <a:ext cx="30992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/>
              <a:t>来源：</a:t>
            </a:r>
            <a:r>
              <a:rPr lang="en-US" sz="1400" dirty="0" smtClean="0"/>
              <a:t>https</a:t>
            </a:r>
            <a:r>
              <a:rPr lang="en-US" sz="1400" dirty="0"/>
              <a:t>://</a:t>
            </a:r>
            <a:r>
              <a:rPr lang="en-US" sz="1400" dirty="0" err="1"/>
              <a:t>github.com</a:t>
            </a:r>
            <a:r>
              <a:rPr lang="en-US" sz="1400" dirty="0"/>
              <a:t>/2015xli/DBN</a:t>
            </a:r>
          </a:p>
        </p:txBody>
      </p:sp>
    </p:spTree>
    <p:extLst>
      <p:ext uri="{BB962C8B-B14F-4D97-AF65-F5344CB8AC3E}">
        <p14:creationId xmlns:p14="http://schemas.microsoft.com/office/powerpoint/2010/main" val="23725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Auto</a:t>
            </a:r>
            <a:r>
              <a:rPr lang="zh-CN" altLang="en-US" dirty="0" smtClean="0"/>
              <a:t> </a:t>
            </a:r>
            <a:r>
              <a:rPr lang="en-US" altLang="zh-CN" dirty="0" smtClean="0"/>
              <a:t>Encoder</a:t>
            </a:r>
            <a:r>
              <a:rPr lang="zh-CN" altLang="en-US" dirty="0" smtClean="0"/>
              <a:t>形式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4595"/>
            <a:ext cx="3807639" cy="28458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38176" y="3242235"/>
            <a:ext cx="2459665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700" dirty="0" err="1" smtClean="0"/>
              <a:t>Reference:</a:t>
            </a:r>
            <a:r>
              <a:rPr lang="en-US" sz="700" dirty="0" err="1" smtClean="0"/>
              <a:t>https</a:t>
            </a:r>
            <a:r>
              <a:rPr lang="en-US" sz="700" dirty="0"/>
              <a:t>://</a:t>
            </a:r>
            <a:r>
              <a:rPr lang="en-US" sz="700" dirty="0" err="1"/>
              <a:t>en.wikipedia.org</a:t>
            </a:r>
            <a:r>
              <a:rPr lang="en-US" sz="700" dirty="0"/>
              <a:t>/wiki/</a:t>
            </a:r>
            <a:r>
              <a:rPr lang="en-US" sz="700" dirty="0" err="1"/>
              <a:t>Autoencoder</a:t>
            </a:r>
            <a:endParaRPr lang="en-US" sz="7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272" y="862950"/>
            <a:ext cx="4814979" cy="24891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563278" y="3253753"/>
            <a:ext cx="221246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 err="1" smtClean="0"/>
              <a:t>Reference:</a:t>
            </a:r>
            <a:r>
              <a:rPr lang="en-US" sz="800" dirty="0" err="1" smtClean="0"/>
              <a:t>http</a:t>
            </a:r>
            <a:r>
              <a:rPr lang="en-US" sz="800" dirty="0"/>
              <a:t>://</a:t>
            </a:r>
            <a:r>
              <a:rPr lang="en-US" sz="800" dirty="0" err="1"/>
              <a:t>speech.ee.ntu.edu.tw</a:t>
            </a:r>
            <a:r>
              <a:rPr lang="en-US" sz="800" dirty="0"/>
              <a:t>/~</a:t>
            </a:r>
            <a:r>
              <a:rPr lang="en-US" sz="800" dirty="0" err="1"/>
              <a:t>tlkagk</a:t>
            </a:r>
            <a:r>
              <a:rPr lang="en-US" sz="800" dirty="0"/>
              <a:t>/</a:t>
            </a:r>
          </a:p>
        </p:txBody>
      </p:sp>
      <p:sp>
        <p:nvSpPr>
          <p:cNvPr id="9" name="Rectangle 8"/>
          <p:cNvSpPr/>
          <p:nvPr/>
        </p:nvSpPr>
        <p:spPr>
          <a:xfrm>
            <a:off x="407097" y="376931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缺点：多样性差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97841" y="3815483"/>
            <a:ext cx="31085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/>
              <a:t>通过控制输入向量，生成不同的类别的图像</a:t>
            </a:r>
            <a:endParaRPr lang="en-US" sz="1200" dirty="0"/>
          </a:p>
        </p:txBody>
      </p:sp>
      <p:sp>
        <p:nvSpPr>
          <p:cNvPr id="11" name="Right Arrow 10"/>
          <p:cNvSpPr/>
          <p:nvPr/>
        </p:nvSpPr>
        <p:spPr>
          <a:xfrm rot="16200000">
            <a:off x="4975401" y="3405267"/>
            <a:ext cx="503274" cy="1772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13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860"/>
            <a:ext cx="9144000" cy="584775"/>
          </a:xfrm>
        </p:spPr>
        <p:txBody>
          <a:bodyPr/>
          <a:lstStyle/>
          <a:p>
            <a:r>
              <a:rPr lang="zh-CN" altLang="en-US" b="1" dirty="0"/>
              <a:t>变分自编码</a:t>
            </a:r>
            <a:r>
              <a:rPr lang="zh-CN" altLang="en-US" b="1" dirty="0" smtClean="0"/>
              <a:t>器</a:t>
            </a:r>
            <a:r>
              <a:rPr lang="en-US" altLang="zh-CN" b="1" dirty="0" smtClean="0"/>
              <a:t>(</a:t>
            </a:r>
            <a:r>
              <a:rPr lang="en-US" b="1" dirty="0" err="1" smtClean="0"/>
              <a:t>Variational</a:t>
            </a:r>
            <a:r>
              <a:rPr lang="en-US" b="1" dirty="0" smtClean="0"/>
              <a:t> </a:t>
            </a:r>
            <a:r>
              <a:rPr lang="en-US" b="1" dirty="0" err="1" smtClean="0"/>
              <a:t>Autoencoders</a:t>
            </a:r>
            <a:r>
              <a:rPr lang="en-US" altLang="zh-CN" b="1" dirty="0" err="1"/>
              <a:t>,</a:t>
            </a:r>
            <a:r>
              <a:rPr lang="en-US" altLang="zh-CN" dirty="0" err="1" smtClean="0"/>
              <a:t>VAE</a:t>
            </a:r>
            <a:r>
              <a:rPr lang="en-US" altLang="zh-CN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19" y="861714"/>
            <a:ext cx="6223591" cy="248525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175591" y="2642535"/>
            <a:ext cx="850605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685363" y="3335593"/>
            <a:ext cx="4681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增加限制，防止方差变成</a:t>
            </a:r>
            <a:r>
              <a:rPr lang="en-US" altLang="zh-CN" b="1" dirty="0" smtClean="0"/>
              <a:t>0,</a:t>
            </a:r>
            <a:r>
              <a:rPr lang="zh-CN" altLang="en-US" b="1" dirty="0" smtClean="0"/>
              <a:t>从而</a:t>
            </a:r>
            <a:r>
              <a:rPr lang="en-US" altLang="zh-CN" b="1" dirty="0" smtClean="0"/>
              <a:t>VAE</a:t>
            </a:r>
            <a:r>
              <a:rPr lang="zh-CN" altLang="en-US" b="1" dirty="0" smtClean="0"/>
              <a:t>演变为</a:t>
            </a:r>
            <a:r>
              <a:rPr lang="en-US" altLang="zh-CN" b="1" dirty="0" smtClean="0"/>
              <a:t>AE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199" y="3898605"/>
            <a:ext cx="58160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缺点：</a:t>
            </a:r>
            <a:endParaRPr lang="en-US" altLang="zh-CN" b="1" dirty="0" smtClean="0"/>
          </a:p>
          <a:p>
            <a:r>
              <a:rPr lang="zh-CN" altLang="en-US" b="1" dirty="0" smtClean="0"/>
              <a:t>评价标准是基于像素比较，生成图像质量偏差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01114" y="3120149"/>
            <a:ext cx="306843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" dirty="0" err="1" smtClean="0"/>
              <a:t>Reference:</a:t>
            </a:r>
            <a:r>
              <a:rPr lang="en-US" sz="800" dirty="0" err="1" smtClean="0"/>
              <a:t>http</a:t>
            </a:r>
            <a:r>
              <a:rPr lang="en-US" sz="800" dirty="0"/>
              <a:t>://</a:t>
            </a:r>
            <a:r>
              <a:rPr lang="en-US" sz="800" dirty="0" err="1"/>
              <a:t>kvfrans.com</a:t>
            </a:r>
            <a:r>
              <a:rPr lang="en-US" sz="800" dirty="0"/>
              <a:t>/</a:t>
            </a:r>
            <a:r>
              <a:rPr lang="en-US" sz="800" dirty="0" err="1"/>
              <a:t>variational</a:t>
            </a:r>
            <a:r>
              <a:rPr lang="en-US" sz="800" dirty="0"/>
              <a:t>-</a:t>
            </a:r>
            <a:r>
              <a:rPr lang="en-US" sz="800" dirty="0" err="1"/>
              <a:t>autoencoders</a:t>
            </a:r>
            <a:r>
              <a:rPr lang="en-US" sz="800" dirty="0"/>
              <a:t>-explained/</a:t>
            </a:r>
          </a:p>
        </p:txBody>
      </p:sp>
    </p:spTree>
    <p:extLst>
      <p:ext uri="{BB962C8B-B14F-4D97-AF65-F5344CB8AC3E}">
        <p14:creationId xmlns:p14="http://schemas.microsoft.com/office/powerpoint/2010/main" val="674890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GAN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0" y="744157"/>
            <a:ext cx="9022080" cy="665162"/>
          </a:xfrm>
        </p:spPr>
        <p:txBody>
          <a:bodyPr/>
          <a:lstStyle/>
          <a:p>
            <a:r>
              <a:rPr lang="zh-CN" altLang="en-US" sz="2800" dirty="0" smtClean="0">
                <a:effectLst/>
              </a:rPr>
              <a:t>对抗网络：使用</a:t>
            </a:r>
            <a:r>
              <a:rPr lang="zh-CN" altLang="en-US" sz="2800" dirty="0">
                <a:effectLst/>
              </a:rPr>
              <a:t>两个网络互相竞争，称之为</a:t>
            </a:r>
            <a:r>
              <a:rPr lang="zh-CN" altLang="en-US" sz="2800" b="1" dirty="0">
                <a:effectLst/>
              </a:rPr>
              <a:t>对抗式</a:t>
            </a:r>
            <a:r>
              <a:rPr lang="en-US" altLang="zh-CN" sz="2800" dirty="0">
                <a:effectLst/>
              </a:rPr>
              <a:t>(adversarial)</a:t>
            </a:r>
            <a:r>
              <a:rPr lang="zh-CN" altLang="en-US" sz="2800" dirty="0">
                <a:effectLst/>
              </a:rPr>
              <a:t>结构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741" y="2473842"/>
            <a:ext cx="6487245" cy="23088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圆角矩形标注 4"/>
          <p:cNvSpPr/>
          <p:nvPr/>
        </p:nvSpPr>
        <p:spPr bwMode="auto">
          <a:xfrm>
            <a:off x="949842" y="2319084"/>
            <a:ext cx="1143054" cy="540060"/>
          </a:xfrm>
          <a:prstGeom prst="wedgeRoundRectCallout">
            <a:avLst>
              <a:gd name="adj1" fmla="val 81462"/>
              <a:gd name="adj2" fmla="val 8064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/>
            <a:r>
              <a:rPr lang="zh-CN" alt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随机向量</a:t>
            </a:r>
          </a:p>
        </p:txBody>
      </p:sp>
      <p:sp>
        <p:nvSpPr>
          <p:cNvPr id="6" name="圆角矩形标注 5"/>
          <p:cNvSpPr/>
          <p:nvPr/>
        </p:nvSpPr>
        <p:spPr bwMode="auto">
          <a:xfrm>
            <a:off x="949842" y="4050436"/>
            <a:ext cx="1143054" cy="540060"/>
          </a:xfrm>
          <a:prstGeom prst="wedgeRoundRectCallout">
            <a:avLst>
              <a:gd name="adj1" fmla="val 77834"/>
              <a:gd name="adj2" fmla="val 1352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68577" tIns="34289" rIns="68577" bIns="34289" numCol="1" rtlCol="0" anchor="ctr" anchorCtr="0" compatLnSpc="1">
            <a:prstTxWarp prst="textNoShape">
              <a:avLst/>
            </a:prstTxWarp>
          </a:bodyPr>
          <a:lstStyle/>
          <a:p>
            <a:pPr algn="ctr" defTabSz="685574"/>
            <a:r>
              <a:rPr lang="zh-CN" alt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随机取样</a:t>
            </a:r>
          </a:p>
        </p:txBody>
      </p:sp>
    </p:spTree>
    <p:extLst>
      <p:ext uri="{BB962C8B-B14F-4D97-AF65-F5344CB8AC3E}">
        <p14:creationId xmlns:p14="http://schemas.microsoft.com/office/powerpoint/2010/main" val="59767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GAN</a:t>
            </a:r>
            <a:r>
              <a:rPr lang="zh-CN" altLang="en-US" dirty="0" smtClean="0"/>
              <a:t>生成过程演示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10596" y="1041805"/>
            <a:ext cx="1138238" cy="9630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NN</a:t>
            </a:r>
          </a:p>
          <a:p>
            <a:pPr algn="ctr"/>
            <a:r>
              <a:rPr lang="en-US" altLang="zh-TW" dirty="0"/>
              <a:t>Generator</a:t>
            </a:r>
          </a:p>
          <a:p>
            <a:pPr algn="ctr"/>
            <a:r>
              <a:rPr lang="en-US" altLang="zh-TW" dirty="0"/>
              <a:t>v1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910596" y="2975593"/>
            <a:ext cx="1138238" cy="9630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Discri-minator</a:t>
            </a:r>
            <a:endParaRPr lang="en-US" altLang="zh-TW" dirty="0"/>
          </a:p>
          <a:p>
            <a:pPr algn="ctr"/>
            <a:r>
              <a:rPr lang="en-US" altLang="zh-TW" dirty="0"/>
              <a:t>v1</a:t>
            </a: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2620209" y="4181506"/>
            <a:ext cx="3342055" cy="606294"/>
            <a:chOff x="2192377" y="5867400"/>
            <a:chExt cx="4456073" cy="808392"/>
          </a:xfrm>
        </p:grpSpPr>
        <p:pic>
          <p:nvPicPr>
            <p:cNvPr id="4098" name="Picture 2" descr="「mnist」的圖片搜尋結果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177" y="5867400"/>
              <a:ext cx="2627273" cy="808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2192377" y="6040763"/>
              <a:ext cx="18288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Real images:</a:t>
              </a:r>
              <a:endParaRPr lang="zh-TW" altLang="en-US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4067398" y="1035072"/>
            <a:ext cx="1138238" cy="9630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NN</a:t>
            </a:r>
          </a:p>
          <a:p>
            <a:pPr algn="ctr"/>
            <a:r>
              <a:rPr lang="en-US" altLang="zh-TW" dirty="0"/>
              <a:t>Generator</a:t>
            </a:r>
          </a:p>
          <a:p>
            <a:pPr algn="ctr"/>
            <a:r>
              <a:rPr lang="en-US" altLang="zh-TW" dirty="0"/>
              <a:t>v2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067398" y="2968859"/>
            <a:ext cx="1138238" cy="9630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Discri-minator</a:t>
            </a:r>
            <a:endParaRPr lang="en-US" altLang="zh-TW" dirty="0"/>
          </a:p>
          <a:p>
            <a:pPr algn="ctr"/>
            <a:r>
              <a:rPr lang="en-US" altLang="zh-TW" dirty="0"/>
              <a:t>v2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224201" y="1024177"/>
            <a:ext cx="1138238" cy="9630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NN</a:t>
            </a:r>
          </a:p>
          <a:p>
            <a:pPr algn="ctr"/>
            <a:r>
              <a:rPr lang="en-US" altLang="zh-TW" dirty="0"/>
              <a:t>Generator</a:t>
            </a:r>
          </a:p>
          <a:p>
            <a:pPr algn="ctr"/>
            <a:r>
              <a:rPr lang="en-US" altLang="zh-TW" dirty="0"/>
              <a:t>v3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6224201" y="2957964"/>
            <a:ext cx="1138238" cy="9630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Discri-minator</a:t>
            </a:r>
            <a:endParaRPr lang="en-US" altLang="zh-TW" dirty="0"/>
          </a:p>
          <a:p>
            <a:pPr algn="ctr"/>
            <a:r>
              <a:rPr lang="en-US" altLang="zh-TW" dirty="0"/>
              <a:t>v3</a:t>
            </a:r>
            <a:endParaRPr lang="zh-TW" altLang="en-US" dirty="0"/>
          </a:p>
        </p:txBody>
      </p:sp>
      <p:sp>
        <p:nvSpPr>
          <p:cNvPr id="21" name="箭號: 向右 20"/>
          <p:cNvSpPr/>
          <p:nvPr/>
        </p:nvSpPr>
        <p:spPr>
          <a:xfrm>
            <a:off x="3224007" y="3208757"/>
            <a:ext cx="668218" cy="5259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5380810" y="3208757"/>
            <a:ext cx="668218" cy="5259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3224007" y="1253852"/>
            <a:ext cx="668218" cy="5259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5380810" y="1253852"/>
            <a:ext cx="668218" cy="52594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602" y="2249948"/>
            <a:ext cx="1653831" cy="407794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667" y="2261158"/>
            <a:ext cx="1576340" cy="388374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128" y="2326984"/>
            <a:ext cx="1472385" cy="310503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 flipH="1">
            <a:off x="2456939" y="2020990"/>
            <a:ext cx="0" cy="314023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>
            <a:off x="4618089" y="2020990"/>
            <a:ext cx="0" cy="314023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H="1">
            <a:off x="6779238" y="2020990"/>
            <a:ext cx="0" cy="314023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2442880" y="2615538"/>
            <a:ext cx="0" cy="31402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616726" y="2595283"/>
            <a:ext cx="0" cy="31402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6800340" y="2595283"/>
            <a:ext cx="0" cy="31402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5817360" y="3938618"/>
            <a:ext cx="982980" cy="31402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2587543" y="3991439"/>
            <a:ext cx="1404266" cy="26120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4636518" y="3938618"/>
            <a:ext cx="209351" cy="24288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057128" y="4484653"/>
            <a:ext cx="221246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" dirty="0" err="1" smtClean="0"/>
              <a:t>Reference:</a:t>
            </a:r>
            <a:r>
              <a:rPr lang="en-US" sz="800" dirty="0" err="1" smtClean="0"/>
              <a:t>http</a:t>
            </a:r>
            <a:r>
              <a:rPr lang="en-US" sz="800" dirty="0"/>
              <a:t>://</a:t>
            </a:r>
            <a:r>
              <a:rPr lang="en-US" sz="800" dirty="0" err="1"/>
              <a:t>speech.ee.ntu.edu.tw</a:t>
            </a:r>
            <a:r>
              <a:rPr lang="en-US" sz="800" dirty="0"/>
              <a:t>/~</a:t>
            </a:r>
            <a:r>
              <a:rPr lang="en-US" sz="800" dirty="0" err="1"/>
              <a:t>tlkagk</a:t>
            </a:r>
            <a:r>
              <a:rPr lang="en-US" sz="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4620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blipFill>
          <a:blip xmlns:r="http://schemas.openxmlformats.org/officeDocument/2006/relationships" r:embed="rId1"/>
          <a:stretch>
            <a:fillRect l="-1571" r="-714"/>
          </a:stretch>
        </a:blipFill>
      </a:spPr>
      <a:bodyPr/>
      <a:lstStyle>
        <a:defPPr>
          <a:defRPr>
            <a:noFill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5538</TotalTime>
  <Words>1075</Words>
  <Application>Microsoft Macintosh PowerPoint</Application>
  <PresentationFormat>On-screen Show (16:9)</PresentationFormat>
  <Paragraphs>101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Calibri</vt:lpstr>
      <vt:lpstr>Microsoft YaHei</vt:lpstr>
      <vt:lpstr>Trebuchet MS</vt:lpstr>
      <vt:lpstr>Wingdings</vt:lpstr>
      <vt:lpstr>宋体</vt:lpstr>
      <vt:lpstr>微软雅黑</vt:lpstr>
      <vt:lpstr>新細明體</vt:lpstr>
      <vt:lpstr>Arial</vt:lpstr>
      <vt:lpstr>Office 主题</vt:lpstr>
      <vt:lpstr>生成式对抗网络GAN</vt:lpstr>
      <vt:lpstr>非监督学习及GAN</vt:lpstr>
      <vt:lpstr>生成模型</vt:lpstr>
      <vt:lpstr>深度信念网络</vt:lpstr>
      <vt:lpstr>深度信念网络案例</vt:lpstr>
      <vt:lpstr>Auto Encoder形式</vt:lpstr>
      <vt:lpstr>变分自编码器(Variational Autoencoders,VAE)</vt:lpstr>
      <vt:lpstr>GAN</vt:lpstr>
      <vt:lpstr>GAN生成过程演示</vt:lpstr>
      <vt:lpstr>生成式对抗网络--如何定义损失</vt:lpstr>
      <vt:lpstr>GAN损失函数</vt:lpstr>
      <vt:lpstr>生成式对抗网络--训练方法</vt:lpstr>
      <vt:lpstr>GAN缺点</vt:lpstr>
      <vt:lpstr>深度卷积对抗生成网络(DCGAN)</vt:lpstr>
    </vt:vector>
  </TitlesOfParts>
  <Company>dd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王尚锋 w</dc:creator>
  <cp:lastModifiedBy>Microsoft Office User</cp:lastModifiedBy>
  <cp:revision>795</cp:revision>
  <dcterms:created xsi:type="dcterms:W3CDTF">2013-12-17T01:55:37Z</dcterms:created>
  <dcterms:modified xsi:type="dcterms:W3CDTF">2019-03-07T16:02:58Z</dcterms:modified>
</cp:coreProperties>
</file>